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4" r:id="rId3"/>
    <p:sldId id="257" r:id="rId4"/>
    <p:sldId id="258" r:id="rId5"/>
    <p:sldId id="259" r:id="rId6"/>
    <p:sldId id="271" r:id="rId7"/>
    <p:sldId id="260" r:id="rId8"/>
    <p:sldId id="272" r:id="rId9"/>
    <p:sldId id="261" r:id="rId10"/>
    <p:sldId id="273" r:id="rId11"/>
    <p:sldId id="262" r:id="rId12"/>
    <p:sldId id="263" r:id="rId13"/>
    <p:sldId id="264" r:id="rId14"/>
    <p:sldId id="266" r:id="rId15"/>
    <p:sldId id="267" r:id="rId16"/>
    <p:sldId id="265" r:id="rId17"/>
    <p:sldId id="268" r:id="rId18"/>
    <p:sldId id="269" r:id="rId19"/>
    <p:sldId id="270"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1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EE87A2E0-8543-4AA0-AB99-D6B7461434D6}" type="datetimeFigureOut">
              <a:rPr lang="en-US" smtClean="0"/>
              <a:t>9/15/2015</a:t>
            </a:fld>
            <a:endParaRPr lang="en-US"/>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0120F5CE-ABAF-4B6C-AFFE-01625ECAE2DC}" type="slidenum">
              <a:rPr lang="en-US" smtClean="0"/>
              <a:t>‹#›</a:t>
            </a:fld>
            <a:endParaRPr lang="en-US"/>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87A2E0-8543-4AA0-AB99-D6B7461434D6}" type="datetimeFigureOut">
              <a:rPr lang="en-US" smtClean="0"/>
              <a:t>9/15/2015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20F5CE-ABAF-4B6C-AFFE-01625ECAE2D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E87A2E0-8543-4AA0-AB99-D6B7461434D6}" type="datetimeFigureOut">
              <a:rPr lang="en-US" smtClean="0"/>
              <a:t>9/15/2015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0120F5CE-ABAF-4B6C-AFFE-01625ECAE2D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E87A2E0-8543-4AA0-AB99-D6B7461434D6}" type="datetimeFigureOut">
              <a:rPr lang="en-US" smtClean="0"/>
              <a:t>9/15/2015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20F5CE-ABAF-4B6C-AFFE-01625ECAE2DC}"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EE87A2E0-8543-4AA0-AB99-D6B7461434D6}" type="datetimeFigureOut">
              <a:rPr lang="en-US" smtClean="0"/>
              <a:t>9/15/2015</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0120F5CE-ABAF-4B6C-AFFE-01625ECAE2DC}" type="slidenum">
              <a:rPr lang="en-US" smtClean="0"/>
              <a:t>‹#›</a:t>
            </a:fld>
            <a:endParaRPr lang="en-US"/>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E87A2E0-8543-4AA0-AB99-D6B7461434D6}" type="datetimeFigureOut">
              <a:rPr lang="en-US" smtClean="0"/>
              <a:t>9/15/2015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20F5CE-ABAF-4B6C-AFFE-01625ECAE2DC}"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E87A2E0-8543-4AA0-AB99-D6B7461434D6}" type="datetimeFigureOut">
              <a:rPr lang="en-US" smtClean="0"/>
              <a:t>9/15/2015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120F5CE-ABAF-4B6C-AFFE-01625ECAE2DC}"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E87A2E0-8543-4AA0-AB99-D6B7461434D6}" type="datetimeFigureOut">
              <a:rPr lang="en-US" smtClean="0"/>
              <a:t>9/15/2015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120F5CE-ABAF-4B6C-AFFE-01625ECAE2DC}"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EE87A2E0-8543-4AA0-AB99-D6B7461434D6}" type="datetimeFigureOut">
              <a:rPr lang="en-US" smtClean="0"/>
              <a:t>9/15/2015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120F5CE-ABAF-4B6C-AFFE-01625ECAE2D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87A2E0-8543-4AA0-AB99-D6B7461434D6}" type="datetimeFigureOut">
              <a:rPr lang="en-US" smtClean="0"/>
              <a:t>9/15/2015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0120F5CE-ABAF-4B6C-AFFE-01625ECAE2DC}" type="slidenum">
              <a:rPr lang="en-US" smtClean="0"/>
              <a:t>‹#›</a:t>
            </a:fld>
            <a:endParaRPr lang="en-US"/>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87A2E0-8543-4AA0-AB99-D6B7461434D6}" type="datetimeFigureOut">
              <a:rPr lang="en-US" smtClean="0"/>
              <a:t>9/15/2015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20F5CE-ABAF-4B6C-AFFE-01625ECAE2DC}" type="slidenum">
              <a:rPr lang="en-US" smtClean="0"/>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EE87A2E0-8543-4AA0-AB99-D6B7461434D6}" type="datetimeFigureOut">
              <a:rPr lang="en-US" smtClean="0"/>
              <a:t>9/15/2015</a:t>
            </a:fld>
            <a:endParaRPr lang="en-US"/>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0120F5CE-ABAF-4B6C-AFFE-01625ECAE2D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2.xml"/><Relationship Id="rId4" Type="http://schemas.openxmlformats.org/officeDocument/2006/relationships/image" Target="../media/image14.jpg"/></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Autofit/>
          </a:bodyPr>
          <a:lstStyle/>
          <a:p>
            <a:r>
              <a:rPr lang="en-US" sz="3600" dirty="0" smtClean="0">
                <a:solidFill>
                  <a:schemeClr val="tx1"/>
                </a:solidFill>
                <a:latin typeface="Angsana New" panose="02020603050405020304" pitchFamily="18" charset="-34"/>
                <a:cs typeface="Angsana New" panose="02020603050405020304" pitchFamily="18" charset="-34"/>
              </a:rPr>
              <a:t>What makes an American “American”?</a:t>
            </a:r>
            <a:endParaRPr lang="en-US" sz="3600" dirty="0">
              <a:solidFill>
                <a:schemeClr val="tx1"/>
              </a:solidFill>
              <a:latin typeface="Angsana New" panose="02020603050405020304" pitchFamily="18" charset="-34"/>
              <a:cs typeface="Angsana New" panose="02020603050405020304" pitchFamily="18" charset="-34"/>
            </a:endParaRPr>
          </a:p>
        </p:txBody>
      </p:sp>
      <p:sp>
        <p:nvSpPr>
          <p:cNvPr id="2" name="Title 1"/>
          <p:cNvSpPr>
            <a:spLocks noGrp="1"/>
          </p:cNvSpPr>
          <p:nvPr>
            <p:ph type="title"/>
          </p:nvPr>
        </p:nvSpPr>
        <p:spPr>
          <a:xfrm>
            <a:off x="381000" y="4419600"/>
            <a:ext cx="6324600" cy="1828800"/>
          </a:xfrm>
        </p:spPr>
        <p:txBody>
          <a:bodyPr/>
          <a:lstStyle/>
          <a:p>
            <a:pPr algn="l"/>
            <a:r>
              <a:rPr lang="en-US" dirty="0" smtClean="0">
                <a:latin typeface="Angsana New" panose="02020603050405020304" pitchFamily="18" charset="-34"/>
                <a:cs typeface="Angsana New" panose="02020603050405020304" pitchFamily="18" charset="-34"/>
              </a:rPr>
              <a:t>Influences on American Identity, 1492 - Present</a:t>
            </a:r>
            <a:endParaRPr lang="en-US" dirty="0">
              <a:latin typeface="Angsana New" panose="02020603050405020304" pitchFamily="18" charset="-34"/>
              <a:cs typeface="Angsana New" panose="02020603050405020304" pitchFamily="18" charset="-34"/>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599" y="457200"/>
            <a:ext cx="6535673" cy="4191000"/>
          </a:xfrm>
          <a:prstGeom prst="rect">
            <a:avLst/>
          </a:prstGeom>
        </p:spPr>
      </p:pic>
    </p:spTree>
    <p:extLst>
      <p:ext uri="{BB962C8B-B14F-4D97-AF65-F5344CB8AC3E}">
        <p14:creationId xmlns:p14="http://schemas.microsoft.com/office/powerpoint/2010/main" val="6824167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45720" indent="0">
              <a:buNone/>
            </a:pPr>
            <a:r>
              <a:rPr lang="en-US" sz="2800" dirty="0" smtClean="0">
                <a:latin typeface="AngsanaUPC" panose="02020603050405020304" pitchFamily="18" charset="-34"/>
                <a:cs typeface="AngsanaUPC" panose="02020603050405020304" pitchFamily="18" charset="-34"/>
              </a:rPr>
              <a:t>The Dutch were the most devoted capitalists of the Europeans to come to North America.  They sought to trade with Native Americans, and would go out of their way to avoid conflicts over land or resources in order to preserve the open channels of trade between themselves and their Native American suppliers.  Indeed, many Americans credit the Dutch with instilling in Americans the love of free market, capitalist economic systems which still characterize New York City.</a:t>
            </a:r>
            <a:endParaRPr lang="en-US" sz="2800" dirty="0">
              <a:latin typeface="AngsanaUPC" panose="02020603050405020304" pitchFamily="18" charset="-34"/>
              <a:cs typeface="AngsanaUPC" panose="02020603050405020304" pitchFamily="18" charset="-34"/>
            </a:endParaRPr>
          </a:p>
        </p:txBody>
      </p:sp>
      <p:sp>
        <p:nvSpPr>
          <p:cNvPr id="3" name="Title 2"/>
          <p:cNvSpPr>
            <a:spLocks noGrp="1"/>
          </p:cNvSpPr>
          <p:nvPr>
            <p:ph type="title"/>
          </p:nvPr>
        </p:nvSpPr>
        <p:spPr/>
        <p:txBody>
          <a:bodyPr/>
          <a:lstStyle/>
          <a:p>
            <a:r>
              <a:rPr lang="en-US" dirty="0" smtClean="0">
                <a:latin typeface="AngsanaUPC" panose="02020603050405020304" pitchFamily="18" charset="-34"/>
                <a:cs typeface="AngsanaUPC" panose="02020603050405020304" pitchFamily="18" charset="-34"/>
              </a:rPr>
              <a:t>Dutch Interactions with native Americans</a:t>
            </a:r>
            <a:endParaRPr lang="en-US" dirty="0">
              <a:latin typeface="AngsanaUPC" panose="02020603050405020304" pitchFamily="18" charset="-34"/>
              <a:cs typeface="AngsanaUPC" panose="02020603050405020304" pitchFamily="18" charset="-34"/>
            </a:endParaRPr>
          </a:p>
        </p:txBody>
      </p:sp>
    </p:spTree>
    <p:extLst>
      <p:ext uri="{BB962C8B-B14F-4D97-AF65-F5344CB8AC3E}">
        <p14:creationId xmlns:p14="http://schemas.microsoft.com/office/powerpoint/2010/main" val="26151215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400" dirty="0" smtClean="0">
                <a:latin typeface="Angsana New" panose="02020603050405020304" pitchFamily="18" charset="-34"/>
                <a:cs typeface="Angsana New" panose="02020603050405020304" pitchFamily="18" charset="-34"/>
              </a:rPr>
              <a:t>Enslaved Africans</a:t>
            </a:r>
            <a:endParaRPr lang="en-US" sz="4400" dirty="0">
              <a:latin typeface="Angsana New" panose="02020603050405020304" pitchFamily="18" charset="-34"/>
              <a:cs typeface="Angsana New" panose="02020603050405020304" pitchFamily="18" charset="-34"/>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3276600" y="2514600"/>
            <a:ext cx="5511290" cy="3576827"/>
          </a:xfrm>
          <a:prstGeom prst="rect">
            <a:avLst/>
          </a:prstGeom>
        </p:spPr>
      </p:pic>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rot="21092870">
            <a:off x="602945" y="1937815"/>
            <a:ext cx="3878036" cy="4343400"/>
          </a:xfrm>
        </p:spPr>
      </p:pic>
    </p:spTree>
    <p:extLst>
      <p:ext uri="{BB962C8B-B14F-4D97-AF65-F5344CB8AC3E}">
        <p14:creationId xmlns:p14="http://schemas.microsoft.com/office/powerpoint/2010/main" val="21424805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447800" y="1905000"/>
            <a:ext cx="6361013" cy="4425052"/>
          </a:xfrm>
        </p:spPr>
      </p:pic>
      <p:sp>
        <p:nvSpPr>
          <p:cNvPr id="3" name="Title 2"/>
          <p:cNvSpPr>
            <a:spLocks noGrp="1"/>
          </p:cNvSpPr>
          <p:nvPr>
            <p:ph type="title"/>
          </p:nvPr>
        </p:nvSpPr>
        <p:spPr/>
        <p:txBody>
          <a:bodyPr/>
          <a:lstStyle/>
          <a:p>
            <a:r>
              <a:rPr lang="en-US" sz="4400" dirty="0" smtClean="0">
                <a:latin typeface="Angsana New" panose="02020603050405020304" pitchFamily="18" charset="-34"/>
                <a:cs typeface="Angsana New" panose="02020603050405020304" pitchFamily="18" charset="-34"/>
              </a:rPr>
              <a:t>Quakers in Pennsylvania</a:t>
            </a:r>
            <a:endParaRPr lang="en-US" sz="4400" dirty="0">
              <a:latin typeface="Angsana New" panose="02020603050405020304" pitchFamily="18" charset="-34"/>
              <a:cs typeface="Angsana New" panose="02020603050405020304" pitchFamily="18" charset="-34"/>
            </a:endParaRPr>
          </a:p>
        </p:txBody>
      </p:sp>
    </p:spTree>
    <p:extLst>
      <p:ext uri="{BB962C8B-B14F-4D97-AF65-F5344CB8AC3E}">
        <p14:creationId xmlns:p14="http://schemas.microsoft.com/office/powerpoint/2010/main" val="8135858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1000" y="1828800"/>
            <a:ext cx="3657600" cy="4501662"/>
          </a:xfrm>
        </p:spPr>
      </p:pic>
      <p:sp>
        <p:nvSpPr>
          <p:cNvPr id="3" name="Title 2"/>
          <p:cNvSpPr>
            <a:spLocks noGrp="1"/>
          </p:cNvSpPr>
          <p:nvPr>
            <p:ph type="title"/>
          </p:nvPr>
        </p:nvSpPr>
        <p:spPr/>
        <p:txBody>
          <a:bodyPr/>
          <a:lstStyle/>
          <a:p>
            <a:r>
              <a:rPr lang="en-US" sz="4400" dirty="0" smtClean="0">
                <a:latin typeface="Angsana New" panose="02020603050405020304" pitchFamily="18" charset="-34"/>
                <a:cs typeface="Angsana New" panose="02020603050405020304" pitchFamily="18" charset="-34"/>
              </a:rPr>
              <a:t>Native Americans</a:t>
            </a:r>
            <a:endParaRPr lang="en-US" sz="4400" dirty="0">
              <a:latin typeface="Angsana New" panose="02020603050405020304" pitchFamily="18" charset="-34"/>
              <a:cs typeface="Angsana New" panose="02020603050405020304" pitchFamily="18" charset="-34"/>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345619">
            <a:off x="4447320" y="1776394"/>
            <a:ext cx="3624359" cy="2253143"/>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60457" y="4038600"/>
            <a:ext cx="3810000" cy="2371725"/>
          </a:xfrm>
          <a:prstGeom prst="rect">
            <a:avLst/>
          </a:prstGeom>
        </p:spPr>
      </p:pic>
    </p:spTree>
    <p:extLst>
      <p:ext uri="{BB962C8B-B14F-4D97-AF65-F5344CB8AC3E}">
        <p14:creationId xmlns:p14="http://schemas.microsoft.com/office/powerpoint/2010/main" val="24942156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752600"/>
            <a:ext cx="3581400" cy="4768136"/>
          </a:xfrm>
        </p:spPr>
      </p:pic>
      <p:sp>
        <p:nvSpPr>
          <p:cNvPr id="3" name="Title 2"/>
          <p:cNvSpPr>
            <a:spLocks noGrp="1"/>
          </p:cNvSpPr>
          <p:nvPr>
            <p:ph type="title"/>
          </p:nvPr>
        </p:nvSpPr>
        <p:spPr/>
        <p:txBody>
          <a:bodyPr/>
          <a:lstStyle/>
          <a:p>
            <a:r>
              <a:rPr lang="en-US" sz="4400" dirty="0" smtClean="0">
                <a:latin typeface="Angsana New" panose="02020603050405020304" pitchFamily="18" charset="-34"/>
                <a:cs typeface="Angsana New" panose="02020603050405020304" pitchFamily="18" charset="-34"/>
              </a:rPr>
              <a:t>Catholic Immigrants</a:t>
            </a:r>
            <a:endParaRPr lang="en-US" sz="4400" dirty="0">
              <a:latin typeface="Angsana New" panose="02020603050405020304" pitchFamily="18" charset="-34"/>
              <a:cs typeface="Angsana New" panose="02020603050405020304" pitchFamily="18" charset="-34"/>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4800" y="2057400"/>
            <a:ext cx="4740193" cy="3505200"/>
          </a:xfrm>
          <a:prstGeom prst="rect">
            <a:avLst/>
          </a:prstGeom>
        </p:spPr>
      </p:pic>
    </p:spTree>
    <p:extLst>
      <p:ext uri="{BB962C8B-B14F-4D97-AF65-F5344CB8AC3E}">
        <p14:creationId xmlns:p14="http://schemas.microsoft.com/office/powerpoint/2010/main" val="8717254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400" dirty="0" smtClean="0">
                <a:latin typeface="Angsana New" panose="02020603050405020304" pitchFamily="18" charset="-34"/>
                <a:cs typeface="Angsana New" panose="02020603050405020304" pitchFamily="18" charset="-34"/>
              </a:rPr>
              <a:t>The Portuguese</a:t>
            </a:r>
            <a:endParaRPr lang="en-US" sz="4400" dirty="0">
              <a:latin typeface="Angsana New" panose="02020603050405020304" pitchFamily="18" charset="-34"/>
              <a:cs typeface="Angsana New" panose="02020603050405020304" pitchFamily="18" charset="-34"/>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12586" y="1719263"/>
            <a:ext cx="5744228" cy="4406900"/>
          </a:xfrm>
        </p:spPr>
      </p:pic>
    </p:spTree>
    <p:extLst>
      <p:ext uri="{BB962C8B-B14F-4D97-AF65-F5344CB8AC3E}">
        <p14:creationId xmlns:p14="http://schemas.microsoft.com/office/powerpoint/2010/main" val="35884758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62200" y="1752600"/>
            <a:ext cx="3886200" cy="4693081"/>
          </a:xfrm>
        </p:spPr>
      </p:pic>
      <p:sp>
        <p:nvSpPr>
          <p:cNvPr id="3" name="Title 2"/>
          <p:cNvSpPr>
            <a:spLocks noGrp="1"/>
          </p:cNvSpPr>
          <p:nvPr>
            <p:ph type="title"/>
          </p:nvPr>
        </p:nvSpPr>
        <p:spPr/>
        <p:txBody>
          <a:bodyPr/>
          <a:lstStyle/>
          <a:p>
            <a:r>
              <a:rPr lang="en-US" sz="4400" dirty="0" smtClean="0">
                <a:latin typeface="Angsana New" panose="02020603050405020304" pitchFamily="18" charset="-34"/>
                <a:cs typeface="Angsana New" panose="02020603050405020304" pitchFamily="18" charset="-34"/>
              </a:rPr>
              <a:t>“The Great Awakening”</a:t>
            </a:r>
            <a:endParaRPr lang="en-US" sz="4400" dirty="0">
              <a:latin typeface="Angsana New" panose="02020603050405020304" pitchFamily="18" charset="-34"/>
              <a:cs typeface="Angsana New" panose="02020603050405020304" pitchFamily="18" charset="-34"/>
            </a:endParaRPr>
          </a:p>
        </p:txBody>
      </p:sp>
    </p:spTree>
    <p:extLst>
      <p:ext uri="{BB962C8B-B14F-4D97-AF65-F5344CB8AC3E}">
        <p14:creationId xmlns:p14="http://schemas.microsoft.com/office/powerpoint/2010/main" val="6586827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52450" y="1719263"/>
            <a:ext cx="6664499" cy="4406900"/>
          </a:xfrm>
        </p:spPr>
      </p:pic>
      <p:sp>
        <p:nvSpPr>
          <p:cNvPr id="3" name="Title 2"/>
          <p:cNvSpPr>
            <a:spLocks noGrp="1"/>
          </p:cNvSpPr>
          <p:nvPr>
            <p:ph type="title"/>
          </p:nvPr>
        </p:nvSpPr>
        <p:spPr/>
        <p:txBody>
          <a:bodyPr/>
          <a:lstStyle/>
          <a:p>
            <a:r>
              <a:rPr lang="en-US" sz="4400" dirty="0" smtClean="0">
                <a:latin typeface="Angsana New" panose="02020603050405020304" pitchFamily="18" charset="-34"/>
                <a:cs typeface="Angsana New" panose="02020603050405020304" pitchFamily="18" charset="-34"/>
              </a:rPr>
              <a:t>The Enlightenment Rationalists</a:t>
            </a:r>
            <a:endParaRPr lang="en-US" sz="4400" dirty="0">
              <a:latin typeface="Angsana New" panose="02020603050405020304" pitchFamily="18" charset="-34"/>
              <a:cs typeface="Angsana New" panose="02020603050405020304" pitchFamily="18" charset="-34"/>
            </a:endParaRPr>
          </a:p>
        </p:txBody>
      </p:sp>
    </p:spTree>
    <p:extLst>
      <p:ext uri="{BB962C8B-B14F-4D97-AF65-F5344CB8AC3E}">
        <p14:creationId xmlns:p14="http://schemas.microsoft.com/office/powerpoint/2010/main" val="32793702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400" dirty="0" smtClean="0">
                <a:latin typeface="Angsana New" panose="02020603050405020304" pitchFamily="18" charset="-34"/>
                <a:cs typeface="Angsana New" panose="02020603050405020304" pitchFamily="18" charset="-34"/>
              </a:rPr>
              <a:t>Russian Colonists</a:t>
            </a:r>
            <a:endParaRPr lang="en-US" sz="4400" dirty="0">
              <a:latin typeface="Angsana New" panose="02020603050405020304" pitchFamily="18" charset="-34"/>
              <a:cs typeface="Angsana New" panose="02020603050405020304" pitchFamily="18" charset="-34"/>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57400" y="1752600"/>
            <a:ext cx="4788530" cy="4767247"/>
          </a:xfrm>
        </p:spPr>
      </p:pic>
    </p:spTree>
    <p:extLst>
      <p:ext uri="{BB962C8B-B14F-4D97-AF65-F5344CB8AC3E}">
        <p14:creationId xmlns:p14="http://schemas.microsoft.com/office/powerpoint/2010/main" val="35555540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28800" y="1752600"/>
            <a:ext cx="5313705" cy="4876800"/>
          </a:xfrm>
        </p:spPr>
      </p:pic>
      <p:sp>
        <p:nvSpPr>
          <p:cNvPr id="3" name="Title 2"/>
          <p:cNvSpPr>
            <a:spLocks noGrp="1"/>
          </p:cNvSpPr>
          <p:nvPr>
            <p:ph type="title"/>
          </p:nvPr>
        </p:nvSpPr>
        <p:spPr/>
        <p:txBody>
          <a:bodyPr/>
          <a:lstStyle/>
          <a:p>
            <a:r>
              <a:rPr lang="en-US" sz="4400" dirty="0" smtClean="0">
                <a:latin typeface="Angsana New" panose="02020603050405020304" pitchFamily="18" charset="-34"/>
                <a:cs typeface="Angsana New" panose="02020603050405020304" pitchFamily="18" charset="-34"/>
              </a:rPr>
              <a:t>Islamic African Kingdoms</a:t>
            </a:r>
            <a:endParaRPr lang="en-US" sz="4400" dirty="0">
              <a:latin typeface="Angsana New" panose="02020603050405020304" pitchFamily="18" charset="-34"/>
              <a:cs typeface="Angsana New" panose="02020603050405020304" pitchFamily="18" charset="-34"/>
            </a:endParaRPr>
          </a:p>
        </p:txBody>
      </p:sp>
    </p:spTree>
    <p:extLst>
      <p:ext uri="{BB962C8B-B14F-4D97-AF65-F5344CB8AC3E}">
        <p14:creationId xmlns:p14="http://schemas.microsoft.com/office/powerpoint/2010/main" val="21720945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n-US" sz="2400" dirty="0" smtClean="0">
                <a:latin typeface="AngsanaUPC" panose="02020603050405020304" pitchFamily="18" charset="-34"/>
                <a:cs typeface="AngsanaUPC" panose="02020603050405020304" pitchFamily="18" charset="-34"/>
              </a:rPr>
              <a:t>The English came to North America for a variety of reasons, both economic and social.  Jamestown, for example was a joint-stock company.  Massachusetts Bay Colony, on the other hand, was established to preserve religious freedom from Puritans.  By the middle of the 17</a:t>
            </a:r>
            <a:r>
              <a:rPr lang="en-US" sz="2400" baseline="30000" dirty="0" smtClean="0">
                <a:latin typeface="AngsanaUPC" panose="02020603050405020304" pitchFamily="18" charset="-34"/>
                <a:cs typeface="AngsanaUPC" panose="02020603050405020304" pitchFamily="18" charset="-34"/>
              </a:rPr>
              <a:t>th</a:t>
            </a:r>
            <a:r>
              <a:rPr lang="en-US" sz="2400" dirty="0" smtClean="0">
                <a:latin typeface="AngsanaUPC" panose="02020603050405020304" pitchFamily="18" charset="-34"/>
                <a:cs typeface="AngsanaUPC" panose="02020603050405020304" pitchFamily="18" charset="-34"/>
              </a:rPr>
              <a:t> Century, though, one thing was certain: </a:t>
            </a:r>
          </a:p>
          <a:p>
            <a:r>
              <a:rPr lang="en-US" sz="2400" dirty="0" smtClean="0">
                <a:latin typeface="AngsanaUPC" panose="02020603050405020304" pitchFamily="18" charset="-34"/>
                <a:cs typeface="AngsanaUPC" panose="02020603050405020304" pitchFamily="18" charset="-34"/>
              </a:rPr>
              <a:t>The English came to America to stay – their inhabitants not only spread out along the Eastern Seaboard, but also, the populations of English communities grew rapidly.</a:t>
            </a:r>
          </a:p>
          <a:p>
            <a:r>
              <a:rPr lang="en-US" sz="2400" dirty="0" smtClean="0">
                <a:latin typeface="AngsanaUPC" panose="02020603050405020304" pitchFamily="18" charset="-34"/>
                <a:cs typeface="AngsanaUPC" panose="02020603050405020304" pitchFamily="18" charset="-34"/>
              </a:rPr>
              <a:t>The English tended to fear Native Americans, and the mistrust prevented them from engaging in serious efforts to convert Indians to their Protestant Christian faiths.  (There were some exceptions, like the Quakers.) </a:t>
            </a:r>
          </a:p>
          <a:p>
            <a:r>
              <a:rPr lang="en-US" sz="2400" dirty="0" smtClean="0">
                <a:latin typeface="AngsanaUPC" panose="02020603050405020304" pitchFamily="18" charset="-34"/>
                <a:cs typeface="AngsanaUPC" panose="02020603050405020304" pitchFamily="18" charset="-34"/>
              </a:rPr>
              <a:t>Because the English soon began to encroach upon the land and resources of Native Americans, violent conflict characterized the relations between Indians and English. </a:t>
            </a:r>
          </a:p>
          <a:p>
            <a:endParaRPr lang="en-US" sz="2400" dirty="0">
              <a:latin typeface="AngsanaUPC" panose="02020603050405020304" pitchFamily="18" charset="-34"/>
              <a:cs typeface="AngsanaUPC" panose="02020603050405020304" pitchFamily="18" charset="-34"/>
            </a:endParaRPr>
          </a:p>
        </p:txBody>
      </p:sp>
      <p:sp>
        <p:nvSpPr>
          <p:cNvPr id="3" name="Title 2"/>
          <p:cNvSpPr>
            <a:spLocks noGrp="1"/>
          </p:cNvSpPr>
          <p:nvPr>
            <p:ph type="title"/>
          </p:nvPr>
        </p:nvSpPr>
        <p:spPr/>
        <p:txBody>
          <a:bodyPr/>
          <a:lstStyle/>
          <a:p>
            <a:r>
              <a:rPr lang="en-US" dirty="0" smtClean="0">
                <a:latin typeface="AngsanaUPC" panose="02020603050405020304" pitchFamily="18" charset="-34"/>
                <a:cs typeface="AngsanaUPC" panose="02020603050405020304" pitchFamily="18" charset="-34"/>
              </a:rPr>
              <a:t>English interactions with Native Americans</a:t>
            </a:r>
            <a:endParaRPr lang="en-US" dirty="0">
              <a:latin typeface="AngsanaUPC" panose="02020603050405020304" pitchFamily="18" charset="-34"/>
              <a:cs typeface="AngsanaUPC" panose="02020603050405020304" pitchFamily="18" charset="-34"/>
            </a:endParaRPr>
          </a:p>
        </p:txBody>
      </p:sp>
    </p:spTree>
    <p:extLst>
      <p:ext uri="{BB962C8B-B14F-4D97-AF65-F5344CB8AC3E}">
        <p14:creationId xmlns:p14="http://schemas.microsoft.com/office/powerpoint/2010/main" val="18484458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0" y="609600"/>
            <a:ext cx="3867915" cy="5759830"/>
          </a:xfrm>
        </p:spPr>
      </p:pic>
      <p:sp>
        <p:nvSpPr>
          <p:cNvPr id="6" name="Text Placeholder 5"/>
          <p:cNvSpPr>
            <a:spLocks noGrp="1"/>
          </p:cNvSpPr>
          <p:nvPr>
            <p:ph type="body" sz="half" idx="2"/>
          </p:nvPr>
        </p:nvSpPr>
        <p:spPr>
          <a:xfrm>
            <a:off x="7159752" y="2130552"/>
            <a:ext cx="1673352" cy="3965448"/>
          </a:xfrm>
        </p:spPr>
        <p:txBody>
          <a:bodyPr>
            <a:normAutofit/>
          </a:bodyPr>
          <a:lstStyle/>
          <a:p>
            <a:r>
              <a:rPr lang="en-US" sz="2000" dirty="0" smtClean="0">
                <a:solidFill>
                  <a:schemeClr val="tx1"/>
                </a:solidFill>
                <a:latin typeface="Angsana New" panose="02020603050405020304" pitchFamily="18" charset="-34"/>
                <a:cs typeface="Angsana New" panose="02020603050405020304" pitchFamily="18" charset="-34"/>
              </a:rPr>
              <a:t>The Puritans of New England brought us both a sense of the collective good and the palpable fear of God.  They also brought us a sense of paranoia and the Salem Witch Trials…</a:t>
            </a:r>
            <a:endParaRPr lang="en-US" sz="2000" dirty="0">
              <a:solidFill>
                <a:schemeClr val="tx1"/>
              </a:solidFill>
              <a:latin typeface="Angsana New" panose="02020603050405020304" pitchFamily="18" charset="-34"/>
              <a:cs typeface="Angsana New" panose="02020603050405020304" pitchFamily="18" charset="-34"/>
            </a:endParaRPr>
          </a:p>
        </p:txBody>
      </p:sp>
      <p:sp>
        <p:nvSpPr>
          <p:cNvPr id="4" name="Title 3"/>
          <p:cNvSpPr>
            <a:spLocks noGrp="1"/>
          </p:cNvSpPr>
          <p:nvPr>
            <p:ph type="title"/>
          </p:nvPr>
        </p:nvSpPr>
        <p:spPr/>
        <p:txBody>
          <a:bodyPr/>
          <a:lstStyle/>
          <a:p>
            <a:r>
              <a:rPr lang="en-US" sz="2800" dirty="0" smtClean="0">
                <a:latin typeface="Angsana New" panose="02020603050405020304" pitchFamily="18" charset="-34"/>
                <a:cs typeface="Angsana New" panose="02020603050405020304" pitchFamily="18" charset="-34"/>
              </a:rPr>
              <a:t>The Puritans of New England</a:t>
            </a:r>
            <a:endParaRPr lang="en-US" sz="2800" dirty="0">
              <a:latin typeface="Angsana New" panose="02020603050405020304" pitchFamily="18" charset="-34"/>
              <a:cs typeface="Angsana New" panose="02020603050405020304" pitchFamily="18" charset="-34"/>
            </a:endParaRPr>
          </a:p>
        </p:txBody>
      </p:sp>
    </p:spTree>
    <p:extLst>
      <p:ext uri="{BB962C8B-B14F-4D97-AF65-F5344CB8AC3E}">
        <p14:creationId xmlns:p14="http://schemas.microsoft.com/office/powerpoint/2010/main" val="26903587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76399" y="435268"/>
            <a:ext cx="3881329" cy="5813132"/>
          </a:xfrm>
        </p:spPr>
      </p:pic>
      <p:sp>
        <p:nvSpPr>
          <p:cNvPr id="3" name="Text Placeholder 2"/>
          <p:cNvSpPr>
            <a:spLocks noGrp="1"/>
          </p:cNvSpPr>
          <p:nvPr>
            <p:ph type="body" sz="half" idx="2"/>
          </p:nvPr>
        </p:nvSpPr>
        <p:spPr>
          <a:xfrm>
            <a:off x="7086600" y="1371600"/>
            <a:ext cx="1905000" cy="4495800"/>
          </a:xfrm>
        </p:spPr>
        <p:txBody>
          <a:bodyPr>
            <a:noAutofit/>
          </a:bodyPr>
          <a:lstStyle/>
          <a:p>
            <a:r>
              <a:rPr lang="en-US" sz="2000" dirty="0" smtClean="0">
                <a:solidFill>
                  <a:schemeClr val="tx1"/>
                </a:solidFill>
                <a:latin typeface="Angsana New" panose="02020603050405020304" pitchFamily="18" charset="-34"/>
                <a:cs typeface="Angsana New" panose="02020603050405020304" pitchFamily="18" charset="-34"/>
              </a:rPr>
              <a:t>Individuals like Roger Williams, Anne Hutchinson, and Thomas Hooker were all influential religious leaders who argued in favor of religious toleration.  This was a principle which the Puritans did not embrace, despite their desire for religious freedom for themselves. </a:t>
            </a:r>
            <a:endParaRPr lang="en-US" sz="2000" dirty="0">
              <a:solidFill>
                <a:schemeClr val="tx1"/>
              </a:solidFill>
              <a:latin typeface="Angsana New" panose="02020603050405020304" pitchFamily="18" charset="-34"/>
              <a:cs typeface="Angsana New" panose="02020603050405020304" pitchFamily="18" charset="-34"/>
            </a:endParaRPr>
          </a:p>
        </p:txBody>
      </p:sp>
      <p:sp>
        <p:nvSpPr>
          <p:cNvPr id="4" name="Title 3"/>
          <p:cNvSpPr>
            <a:spLocks noGrp="1"/>
          </p:cNvSpPr>
          <p:nvPr>
            <p:ph type="title"/>
          </p:nvPr>
        </p:nvSpPr>
        <p:spPr>
          <a:xfrm>
            <a:off x="7010400" y="457200"/>
            <a:ext cx="1825012" cy="990600"/>
          </a:xfrm>
        </p:spPr>
        <p:txBody>
          <a:bodyPr/>
          <a:lstStyle/>
          <a:p>
            <a:r>
              <a:rPr lang="en-US" sz="2800" dirty="0" smtClean="0">
                <a:latin typeface="Angsana New" panose="02020603050405020304" pitchFamily="18" charset="-34"/>
                <a:cs typeface="Angsana New" panose="02020603050405020304" pitchFamily="18" charset="-34"/>
              </a:rPr>
              <a:t>Religious Dissenters</a:t>
            </a:r>
            <a:endParaRPr lang="en-US" sz="2800" dirty="0">
              <a:latin typeface="Angsana New" panose="02020603050405020304" pitchFamily="18" charset="-34"/>
              <a:cs typeface="Angsana New" panose="02020603050405020304" pitchFamily="18" charset="-34"/>
            </a:endParaRPr>
          </a:p>
        </p:txBody>
      </p:sp>
    </p:spTree>
    <p:extLst>
      <p:ext uri="{BB962C8B-B14F-4D97-AF65-F5344CB8AC3E}">
        <p14:creationId xmlns:p14="http://schemas.microsoft.com/office/powerpoint/2010/main" val="35642412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70100" y="1773873"/>
            <a:ext cx="5029200" cy="4297680"/>
          </a:xfrm>
        </p:spPr>
      </p:pic>
      <p:sp>
        <p:nvSpPr>
          <p:cNvPr id="5" name="Title 4"/>
          <p:cNvSpPr>
            <a:spLocks noGrp="1"/>
          </p:cNvSpPr>
          <p:nvPr>
            <p:ph type="title"/>
          </p:nvPr>
        </p:nvSpPr>
        <p:spPr/>
        <p:txBody>
          <a:bodyPr/>
          <a:lstStyle/>
          <a:p>
            <a:r>
              <a:rPr lang="en-US" sz="4400" dirty="0" smtClean="0">
                <a:latin typeface="Angsana New" panose="02020603050405020304" pitchFamily="18" charset="-34"/>
                <a:cs typeface="Angsana New" panose="02020603050405020304" pitchFamily="18" charset="-34"/>
              </a:rPr>
              <a:t>French Colonists</a:t>
            </a:r>
            <a:endParaRPr lang="en-US" sz="4400" dirty="0">
              <a:latin typeface="Angsana New" panose="02020603050405020304" pitchFamily="18" charset="-34"/>
              <a:cs typeface="Angsana New" panose="02020603050405020304" pitchFamily="18" charset="-34"/>
            </a:endParaRPr>
          </a:p>
        </p:txBody>
      </p:sp>
    </p:spTree>
    <p:extLst>
      <p:ext uri="{BB962C8B-B14F-4D97-AF65-F5344CB8AC3E}">
        <p14:creationId xmlns:p14="http://schemas.microsoft.com/office/powerpoint/2010/main" val="23175020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400" dirty="0" smtClean="0">
                <a:latin typeface="AngsanaUPC" panose="02020603050405020304" pitchFamily="18" charset="-34"/>
                <a:cs typeface="AngsanaUPC" panose="02020603050405020304" pitchFamily="18" charset="-34"/>
              </a:rPr>
              <a:t>The French were principally in North America to trade, and attempted to dominate the fur trade in particular.</a:t>
            </a:r>
          </a:p>
          <a:p>
            <a:r>
              <a:rPr lang="en-US" sz="2400" dirty="0" smtClean="0">
                <a:latin typeface="AngsanaUPC" panose="02020603050405020304" pitchFamily="18" charset="-34"/>
                <a:cs typeface="AngsanaUPC" panose="02020603050405020304" pitchFamily="18" charset="-34"/>
              </a:rPr>
              <a:t>French settlements were smaller in number of inhabitants, and therefore were less likely to encroach upon the land and resources of Native Americans. </a:t>
            </a:r>
          </a:p>
          <a:p>
            <a:r>
              <a:rPr lang="en-US" sz="2400" dirty="0" smtClean="0">
                <a:latin typeface="AngsanaUPC" panose="02020603050405020304" pitchFamily="18" charset="-34"/>
                <a:cs typeface="AngsanaUPC" panose="02020603050405020304" pitchFamily="18" charset="-34"/>
              </a:rPr>
              <a:t>Although the French were determined to proselytize Native Americans, they did so in a manner which was relatively tolerant – allowing Native Americans own religious beliefs to be assimilated into the faith, a process known as syncretism.  </a:t>
            </a:r>
          </a:p>
          <a:p>
            <a:r>
              <a:rPr lang="en-US" sz="2400" dirty="0" smtClean="0">
                <a:latin typeface="AngsanaUPC" panose="02020603050405020304" pitchFamily="18" charset="-34"/>
                <a:cs typeface="AngsanaUPC" panose="02020603050405020304" pitchFamily="18" charset="-34"/>
              </a:rPr>
              <a:t>There were fewer conflicts between the French and Native American communities – recall, the French and Indian War – during which the French and Indians cooperated against the British.</a:t>
            </a:r>
            <a:endParaRPr lang="en-US" sz="2400" dirty="0">
              <a:latin typeface="AngsanaUPC" panose="02020603050405020304" pitchFamily="18" charset="-34"/>
              <a:cs typeface="AngsanaUPC" panose="02020603050405020304" pitchFamily="18" charset="-34"/>
            </a:endParaRPr>
          </a:p>
        </p:txBody>
      </p:sp>
      <p:sp>
        <p:nvSpPr>
          <p:cNvPr id="3" name="Title 2"/>
          <p:cNvSpPr>
            <a:spLocks noGrp="1"/>
          </p:cNvSpPr>
          <p:nvPr>
            <p:ph type="title"/>
          </p:nvPr>
        </p:nvSpPr>
        <p:spPr/>
        <p:txBody>
          <a:bodyPr/>
          <a:lstStyle/>
          <a:p>
            <a:r>
              <a:rPr lang="en-US" dirty="0" smtClean="0">
                <a:latin typeface="AngsanaUPC" panose="02020603050405020304" pitchFamily="18" charset="-34"/>
                <a:cs typeface="AngsanaUPC" panose="02020603050405020304" pitchFamily="18" charset="-34"/>
              </a:rPr>
              <a:t>French Interactions in North America</a:t>
            </a:r>
            <a:endParaRPr lang="en-US" dirty="0">
              <a:latin typeface="AngsanaUPC" panose="02020603050405020304" pitchFamily="18" charset="-34"/>
              <a:cs typeface="AngsanaUPC" panose="02020603050405020304" pitchFamily="18" charset="-34"/>
            </a:endParaRPr>
          </a:p>
        </p:txBody>
      </p:sp>
    </p:spTree>
    <p:extLst>
      <p:ext uri="{BB962C8B-B14F-4D97-AF65-F5344CB8AC3E}">
        <p14:creationId xmlns:p14="http://schemas.microsoft.com/office/powerpoint/2010/main" val="38359563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2000" y="1905000"/>
            <a:ext cx="3223404" cy="4495800"/>
          </a:xfrm>
        </p:spPr>
      </p:pic>
      <p:sp>
        <p:nvSpPr>
          <p:cNvPr id="3" name="Title 2"/>
          <p:cNvSpPr>
            <a:spLocks noGrp="1"/>
          </p:cNvSpPr>
          <p:nvPr>
            <p:ph type="title"/>
          </p:nvPr>
        </p:nvSpPr>
        <p:spPr/>
        <p:txBody>
          <a:bodyPr/>
          <a:lstStyle/>
          <a:p>
            <a:r>
              <a:rPr lang="en-US" sz="4400" dirty="0" smtClean="0">
                <a:latin typeface="Angsana New" panose="02020603050405020304" pitchFamily="18" charset="-34"/>
                <a:cs typeface="Angsana New" panose="02020603050405020304" pitchFamily="18" charset="-34"/>
              </a:rPr>
              <a:t>Spanish Colonists</a:t>
            </a:r>
            <a:endParaRPr lang="en-US" sz="4400" dirty="0">
              <a:latin typeface="Angsana New" panose="02020603050405020304" pitchFamily="18" charset="-34"/>
              <a:cs typeface="Angsana New" panose="02020603050405020304" pitchFamily="18" charset="-34"/>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53000" y="1905000"/>
            <a:ext cx="3352800" cy="4562856"/>
          </a:xfrm>
          <a:prstGeom prst="rect">
            <a:avLst/>
          </a:prstGeom>
        </p:spPr>
      </p:pic>
    </p:spTree>
    <p:extLst>
      <p:ext uri="{BB962C8B-B14F-4D97-AF65-F5344CB8AC3E}">
        <p14:creationId xmlns:p14="http://schemas.microsoft.com/office/powerpoint/2010/main" val="41360577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sz="2400" dirty="0" smtClean="0">
                <a:latin typeface="AngsanaUPC" panose="02020603050405020304" pitchFamily="18" charset="-34"/>
                <a:cs typeface="AngsanaUPC" panose="02020603050405020304" pitchFamily="18" charset="-34"/>
              </a:rPr>
              <a:t>The Spanish goals in North America may be summarized as “God, Gold, and Glory!” They sought to subjugate the Native American people, convert them to Christianity, enslave them, and pillage their resources… And, they were surprisingly successful at it!</a:t>
            </a:r>
          </a:p>
          <a:p>
            <a:r>
              <a:rPr lang="en-US" sz="2400" dirty="0" smtClean="0">
                <a:latin typeface="AngsanaUPC" panose="02020603050405020304" pitchFamily="18" charset="-34"/>
                <a:cs typeface="AngsanaUPC" panose="02020603050405020304" pitchFamily="18" charset="-34"/>
              </a:rPr>
              <a:t>Spanish settlements were relatively small, like the French, and far enough away from the Spanish crown that the governors of the regions had close to absolute power. </a:t>
            </a:r>
          </a:p>
          <a:p>
            <a:r>
              <a:rPr lang="en-US" sz="2400" dirty="0" smtClean="0">
                <a:latin typeface="AngsanaUPC" panose="02020603050405020304" pitchFamily="18" charset="-34"/>
                <a:cs typeface="AngsanaUPC" panose="02020603050405020304" pitchFamily="18" charset="-34"/>
              </a:rPr>
              <a:t>Converting Native Americans to Catholicism – and the strict interpretations of the Catholic faith which the Spanish advocated – was carried out with brutal force. </a:t>
            </a:r>
          </a:p>
          <a:p>
            <a:r>
              <a:rPr lang="en-US" sz="2400" dirty="0" smtClean="0">
                <a:latin typeface="AngsanaUPC" panose="02020603050405020304" pitchFamily="18" charset="-34"/>
                <a:cs typeface="AngsanaUPC" panose="02020603050405020304" pitchFamily="18" charset="-34"/>
              </a:rPr>
              <a:t>The Spanish were constantly repressing Native American societies, and therefore had to contend with rebellions – most notably in New Mexico.</a:t>
            </a:r>
          </a:p>
          <a:p>
            <a:endParaRPr lang="en-US" dirty="0" smtClean="0"/>
          </a:p>
          <a:p>
            <a:endParaRPr lang="en-US" dirty="0" smtClean="0"/>
          </a:p>
          <a:p>
            <a:endParaRPr lang="en-US" dirty="0"/>
          </a:p>
        </p:txBody>
      </p:sp>
      <p:sp>
        <p:nvSpPr>
          <p:cNvPr id="3" name="Title 2"/>
          <p:cNvSpPr>
            <a:spLocks noGrp="1"/>
          </p:cNvSpPr>
          <p:nvPr>
            <p:ph type="title"/>
          </p:nvPr>
        </p:nvSpPr>
        <p:spPr/>
        <p:txBody>
          <a:bodyPr/>
          <a:lstStyle/>
          <a:p>
            <a:r>
              <a:rPr lang="en-US" dirty="0" smtClean="0">
                <a:latin typeface="AngsanaUPC" panose="02020603050405020304" pitchFamily="18" charset="-34"/>
                <a:cs typeface="AngsanaUPC" panose="02020603050405020304" pitchFamily="18" charset="-34"/>
              </a:rPr>
              <a:t>Spanish Interactions In North America</a:t>
            </a:r>
            <a:endParaRPr lang="en-US" dirty="0">
              <a:latin typeface="AngsanaUPC" panose="02020603050405020304" pitchFamily="18" charset="-34"/>
              <a:cs typeface="AngsanaUPC" panose="02020603050405020304" pitchFamily="18" charset="-34"/>
            </a:endParaRPr>
          </a:p>
        </p:txBody>
      </p:sp>
    </p:spTree>
    <p:extLst>
      <p:ext uri="{BB962C8B-B14F-4D97-AF65-F5344CB8AC3E}">
        <p14:creationId xmlns:p14="http://schemas.microsoft.com/office/powerpoint/2010/main" val="16982507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400" dirty="0" smtClean="0">
                <a:latin typeface="Angsana New" panose="02020603050405020304" pitchFamily="18" charset="-34"/>
                <a:cs typeface="Angsana New" panose="02020603050405020304" pitchFamily="18" charset="-34"/>
              </a:rPr>
              <a:t>The Dutch Influence</a:t>
            </a:r>
            <a:endParaRPr lang="en-US" sz="4400" dirty="0">
              <a:latin typeface="Angsana New" panose="02020603050405020304" pitchFamily="18" charset="-34"/>
              <a:cs typeface="Angsana New" panose="02020603050405020304" pitchFamily="18" charset="-34"/>
            </a:endParaRPr>
          </a:p>
        </p:txBody>
      </p:sp>
      <p:pic>
        <p:nvPicPr>
          <p:cNvPr id="8" name="Content Placeholder 7"/>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374568" y="1719263"/>
            <a:ext cx="6420263" cy="4406900"/>
          </a:xfrm>
        </p:spPr>
      </p:pic>
    </p:spTree>
    <p:extLst>
      <p:ext uri="{BB962C8B-B14F-4D97-AF65-F5344CB8AC3E}">
        <p14:creationId xmlns:p14="http://schemas.microsoft.com/office/powerpoint/2010/main" val="325506353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Grid">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83</TotalTime>
  <Words>630</Words>
  <Application>Microsoft Office PowerPoint</Application>
  <PresentationFormat>On-screen Show (4:3)</PresentationFormat>
  <Paragraphs>36</Paragraphs>
  <Slides>19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Angsana New</vt:lpstr>
      <vt:lpstr>AngsanaUPC</vt:lpstr>
      <vt:lpstr>Franklin Gothic Medium</vt:lpstr>
      <vt:lpstr>Wingdings</vt:lpstr>
      <vt:lpstr>Wingdings 2</vt:lpstr>
      <vt:lpstr>Grid</vt:lpstr>
      <vt:lpstr>Influences on American Identity, 1492 - Present</vt:lpstr>
      <vt:lpstr>English interactions with Native Americans</vt:lpstr>
      <vt:lpstr>The Puritans of New England</vt:lpstr>
      <vt:lpstr>Religious Dissenters</vt:lpstr>
      <vt:lpstr>French Colonists</vt:lpstr>
      <vt:lpstr>French Interactions in North America</vt:lpstr>
      <vt:lpstr>Spanish Colonists</vt:lpstr>
      <vt:lpstr>Spanish Interactions In North America</vt:lpstr>
      <vt:lpstr>The Dutch Influence</vt:lpstr>
      <vt:lpstr>Dutch Interactions with native Americans</vt:lpstr>
      <vt:lpstr>Enslaved Africans</vt:lpstr>
      <vt:lpstr>Quakers in Pennsylvania</vt:lpstr>
      <vt:lpstr>Native Americans</vt:lpstr>
      <vt:lpstr>Catholic Immigrants</vt:lpstr>
      <vt:lpstr>The Portuguese</vt:lpstr>
      <vt:lpstr>“The Great Awakening”</vt:lpstr>
      <vt:lpstr>The Enlightenment Rationalists</vt:lpstr>
      <vt:lpstr>Russian Colonists</vt:lpstr>
      <vt:lpstr>Islamic African Kingdoms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Influences on American Identity, 1492 - Present</dc:title>
  <dc:creator>Adam</dc:creator>
  <cp:lastModifiedBy>Adam Henry</cp:lastModifiedBy>
  <cp:revision>10</cp:revision>
  <dcterms:created xsi:type="dcterms:W3CDTF">2013-09-16T00:39:24Z</dcterms:created>
  <dcterms:modified xsi:type="dcterms:W3CDTF">2015-09-15T15:24:20Z</dcterms:modified>
</cp:coreProperties>
</file>